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762" r:id="rId3"/>
    <p:sldId id="258" r:id="rId4"/>
    <p:sldId id="763" r:id="rId5"/>
    <p:sldId id="766" r:id="rId6"/>
    <p:sldId id="767" r:id="rId7"/>
    <p:sldId id="765" r:id="rId8"/>
    <p:sldId id="764" r:id="rId9"/>
    <p:sldId id="769" r:id="rId10"/>
    <p:sldId id="771" r:id="rId11"/>
    <p:sldId id="768" r:id="rId12"/>
    <p:sldId id="7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7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6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9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4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0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1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curlewrecovery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hyperlink" Target="http://www.curlewrecovery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18278F-30B3-7246-9308-861F08B2C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501A7A84-3EBB-B94D-A26B-686E5213F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64" y="155448"/>
            <a:ext cx="2315183" cy="10881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25F574-3CB6-FA4B-B285-AD270108B121}"/>
              </a:ext>
            </a:extLst>
          </p:cNvPr>
          <p:cNvSpPr txBox="1"/>
          <p:nvPr/>
        </p:nvSpPr>
        <p:spPr>
          <a:xfrm>
            <a:off x="517513" y="155448"/>
            <a:ext cx="5307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Introducing Curlews and the Curlew Recovery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5426D-7758-C547-8DCF-438BE97D19D6}"/>
              </a:ext>
            </a:extLst>
          </p:cNvPr>
          <p:cNvSpPr txBox="1"/>
          <p:nvPr/>
        </p:nvSpPr>
        <p:spPr>
          <a:xfrm>
            <a:off x="118590" y="6484485"/>
            <a:ext cx="1812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Tom Streeter</a:t>
            </a:r>
          </a:p>
        </p:txBody>
      </p:sp>
    </p:spTree>
    <p:extLst>
      <p:ext uri="{BB962C8B-B14F-4D97-AF65-F5344CB8AC3E}">
        <p14:creationId xmlns:p14="http://schemas.microsoft.com/office/powerpoint/2010/main" val="1835800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Resources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0EAFFE-72F1-8C4D-8FDB-2EEFF07B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0" y="1761891"/>
            <a:ext cx="3270157" cy="46389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E94F4-528D-E546-BBFF-842D3CBC7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214" y="1761894"/>
            <a:ext cx="3283656" cy="4638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CCC0AB-7A8B-084F-8841-5B98B25B8205}"/>
              </a:ext>
            </a:extLst>
          </p:cNvPr>
          <p:cNvSpPr txBox="1"/>
          <p:nvPr/>
        </p:nvSpPr>
        <p:spPr>
          <a:xfrm>
            <a:off x="1220221" y="1185098"/>
            <a:ext cx="238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CRP Fieldworker Toolkit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2EE72-CAA0-7242-A8F7-1EFFA41EF35A}"/>
              </a:ext>
            </a:extLst>
          </p:cNvPr>
          <p:cNvSpPr txBox="1"/>
          <p:nvPr/>
        </p:nvSpPr>
        <p:spPr>
          <a:xfrm>
            <a:off x="5659039" y="1185098"/>
            <a:ext cx="213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BTO Wader Calendar</a:t>
            </a:r>
          </a:p>
        </p:txBody>
      </p:sp>
    </p:spTree>
    <p:extLst>
      <p:ext uri="{BB962C8B-B14F-4D97-AF65-F5344CB8AC3E}">
        <p14:creationId xmlns:p14="http://schemas.microsoft.com/office/powerpoint/2010/main" val="89130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Future research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496FBF-F043-EA42-8591-42C987CE924B}"/>
              </a:ext>
            </a:extLst>
          </p:cNvPr>
          <p:cNvSpPr txBox="1"/>
          <p:nvPr/>
        </p:nvSpPr>
        <p:spPr>
          <a:xfrm>
            <a:off x="421601" y="1175322"/>
            <a:ext cx="41503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The CRP will be developing a future work </a:t>
            </a:r>
            <a:r>
              <a:rPr lang="en-US" sz="1400" dirty="0" err="1"/>
              <a:t>programme</a:t>
            </a:r>
            <a:r>
              <a:rPr lang="en-US" sz="1400" dirty="0"/>
              <a:t> in the coming months, with a strong focus on how </a:t>
            </a:r>
            <a:r>
              <a:rPr lang="en-GB" sz="1400" dirty="0"/>
              <a:t>habitat and landscape factors influence wader populations, food availability, and distribution and abundance of key predators</a:t>
            </a:r>
            <a:r>
              <a:rPr lang="en-US" sz="1400" dirty="0"/>
              <a:t> – key questions may include:</a:t>
            </a:r>
          </a:p>
          <a:p>
            <a:pPr algn="just"/>
            <a:endParaRPr lang="en-US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What methods should we use for consistent and accurate monitoring of Curlews?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How can future Agri-Environment Schemes be designed to improve outcomes for Curlews?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How can we quantify the value of ecosystem services resulting from ‘Curlew-friendly’ farming?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Why does the UK have the highest </a:t>
            </a:r>
            <a:r>
              <a:rPr lang="en-US" sz="1400" i="1" dirty="0" err="1"/>
              <a:t>mesopredator</a:t>
            </a:r>
            <a:r>
              <a:rPr lang="en-US" sz="1400" i="1" dirty="0"/>
              <a:t> densities in Europe, e.g. Foxes and Carrion Crows?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What mechanisms are most effective in reducing recreational disturbance, e.g. signs vs fines?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How do we retain sufficient coastal habitat for Curlews under long-term sea-level rise scenarios?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A7D36-F869-C24D-AEAF-BA53CCC9C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32" y="1175322"/>
            <a:ext cx="3617149" cy="25779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25EB5-B909-9449-AB14-BFA28C641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432" y="3885513"/>
            <a:ext cx="3615640" cy="26263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305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Join our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496FBF-F043-EA42-8591-42C987CE924B}"/>
              </a:ext>
            </a:extLst>
          </p:cNvPr>
          <p:cNvSpPr txBox="1"/>
          <p:nvPr/>
        </p:nvSpPr>
        <p:spPr>
          <a:xfrm>
            <a:off x="1825901" y="5793262"/>
            <a:ext cx="549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Email: </a:t>
            </a:r>
            <a:r>
              <a:rPr lang="en-US" sz="2400" b="1" dirty="0">
                <a:hlinkClick r:id="rId3"/>
              </a:rPr>
              <a:t>hello@curlewrecovery.org</a:t>
            </a:r>
            <a:endParaRPr lang="en-US" sz="2400" b="1" dirty="0"/>
          </a:p>
          <a:p>
            <a:pPr algn="ctr"/>
            <a:r>
              <a:rPr lang="en-US" sz="2400" b="1" dirty="0"/>
              <a:t>Website: </a:t>
            </a:r>
            <a:r>
              <a:rPr lang="en-US" sz="2400" b="1" dirty="0">
                <a:hlinkClick r:id="rId4"/>
              </a:rPr>
              <a:t>www.curlewrecovery.org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DE6BF-8395-774E-991D-A8D55D043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4" y="1140149"/>
            <a:ext cx="8805672" cy="44762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14762B-D265-7546-AFB2-CC46D4A5A296}"/>
              </a:ext>
            </a:extLst>
          </p:cNvPr>
          <p:cNvSpPr txBox="1"/>
          <p:nvPr/>
        </p:nvSpPr>
        <p:spPr>
          <a:xfrm>
            <a:off x="191466" y="1180559"/>
            <a:ext cx="1812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Tom Streeter</a:t>
            </a:r>
          </a:p>
        </p:txBody>
      </p:sp>
    </p:spTree>
    <p:extLst>
      <p:ext uri="{BB962C8B-B14F-4D97-AF65-F5344CB8AC3E}">
        <p14:creationId xmlns:p14="http://schemas.microsoft.com/office/powerpoint/2010/main" val="12423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Ecology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789744-D9EB-0241-A58E-8B3267E7B170}"/>
              </a:ext>
            </a:extLst>
          </p:cNvPr>
          <p:cNvSpPr txBox="1"/>
          <p:nvPr/>
        </p:nvSpPr>
        <p:spPr>
          <a:xfrm>
            <a:off x="293585" y="1104056"/>
            <a:ext cx="415039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Eurasian Curlew (hereafter Curlew) is the largest wader in the UK, with a wingspan up to 1m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Females are slightly larger and longer-billed than males, and weigh about 1kg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They are long-lived birds, with a typical lifespan of 11 years but sometimes reaching up to 25 years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Their breeding season runs from Apr-July, although birds arrive on territory through Feb-Mar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They nest on the ground, and are easily disturbed during the breeding season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They usually lay four eggs, with incubation taking about four weeks and fledging a further five weeks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Chicks are independent soon after hatching, picking at small invertebrates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Adults mostly feed on invertebrates by probing or picking, but also eat prey as large as lizards!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7EF5D-1543-BA40-8E43-0B180174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69" y="1136113"/>
            <a:ext cx="3880624" cy="14208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6F8715-6B80-714B-BC46-2F941A42A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30" y="2853313"/>
            <a:ext cx="3923954" cy="14914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AEC2FD-D0F5-BB45-A5C2-483391DD1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630" y="4641081"/>
            <a:ext cx="3919102" cy="14914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7EFA2B-73D2-7B42-98BD-2BA134393F86}"/>
              </a:ext>
            </a:extLst>
          </p:cNvPr>
          <p:cNvSpPr txBox="1"/>
          <p:nvPr/>
        </p:nvSpPr>
        <p:spPr>
          <a:xfrm>
            <a:off x="7110513" y="2821905"/>
            <a:ext cx="170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Tom Streeter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F817DE-C466-5B40-9B39-7A3E3A90D953}"/>
              </a:ext>
            </a:extLst>
          </p:cNvPr>
          <p:cNvSpPr txBox="1"/>
          <p:nvPr/>
        </p:nvSpPr>
        <p:spPr>
          <a:xfrm>
            <a:off x="4839630" y="1123535"/>
            <a:ext cx="1812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</a:rPr>
              <a:t>Photo: Andy Page</a:t>
            </a:r>
          </a:p>
        </p:txBody>
      </p:sp>
    </p:spTree>
    <p:extLst>
      <p:ext uri="{BB962C8B-B14F-4D97-AF65-F5344CB8AC3E}">
        <p14:creationId xmlns:p14="http://schemas.microsoft.com/office/powerpoint/2010/main" val="202871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Distribution and status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AA373-4323-5145-B27E-26AB1637F5C4}"/>
              </a:ext>
            </a:extLst>
          </p:cNvPr>
          <p:cNvSpPr txBox="1"/>
          <p:nvPr/>
        </p:nvSpPr>
        <p:spPr>
          <a:xfrm>
            <a:off x="322925" y="1135586"/>
            <a:ext cx="41503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Eurasian Curlew occurs across Europe and Asia in open landscapes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Near Threatened on IUCN Red List due to global decline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UK holds an estimated 58,500 breeding pairs, which is 20-25% of global population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However, numbers in the UK have halved over the last 25 years, so now UK red-listed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In England there are estimated to be 30,000 pairs, concentrated in the uplands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Real risk of extinction as a breeding species in Ireland, Wales and lowland southern England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Preferred habitats include upland moors, bogs and grasslands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Wintering population estimated at 125,000 birds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Preferred winter habitats are extensive coastal estuaries and grasslands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5C0FE5D-C7D9-4244-8A19-38897C26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191" y="1155160"/>
            <a:ext cx="4000500" cy="54392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860B91-5EBC-CF4D-BB5D-506ACC585692}"/>
              </a:ext>
            </a:extLst>
          </p:cNvPr>
          <p:cNvCxnSpPr>
            <a:cxnSpLocks/>
          </p:cNvCxnSpPr>
          <p:nvPr/>
        </p:nvCxnSpPr>
        <p:spPr>
          <a:xfrm>
            <a:off x="6108192" y="3721608"/>
            <a:ext cx="1179576" cy="137160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C4277E-29A6-3349-96EF-21BE5747AA2C}"/>
              </a:ext>
            </a:extLst>
          </p:cNvPr>
          <p:cNvCxnSpPr>
            <a:cxnSpLocks/>
          </p:cNvCxnSpPr>
          <p:nvPr/>
        </p:nvCxnSpPr>
        <p:spPr>
          <a:xfrm>
            <a:off x="7287768" y="5093208"/>
            <a:ext cx="795528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9F7C24-34CD-3F47-AF8F-6F6184C1CF38}"/>
              </a:ext>
            </a:extLst>
          </p:cNvPr>
          <p:cNvSpPr txBox="1"/>
          <p:nvPr/>
        </p:nvSpPr>
        <p:spPr>
          <a:xfrm>
            <a:off x="5308597" y="5652358"/>
            <a:ext cx="1316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Possibly as few as 2000 pairs remain south of the black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845C13-6716-2044-A795-97A8FB382E16}"/>
              </a:ext>
            </a:extLst>
          </p:cNvPr>
          <p:cNvSpPr txBox="1"/>
          <p:nvPr/>
        </p:nvSpPr>
        <p:spPr>
          <a:xfrm>
            <a:off x="7634263" y="3712464"/>
            <a:ext cx="106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Highest abundance in the </a:t>
            </a:r>
            <a:r>
              <a:rPr lang="en-US" sz="1200" i="1" dirty="0" err="1"/>
              <a:t>Pennines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9583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Distribution and status (2)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0F111AE-D8CE-0B46-85CE-CED19DAD9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71" y="1140149"/>
            <a:ext cx="3428968" cy="46603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3F73D-8D09-0244-90C3-C9B84026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661" y="1142149"/>
            <a:ext cx="3428968" cy="46589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FFBB4-8DCC-1046-947A-4512D7FC6FCE}"/>
              </a:ext>
            </a:extLst>
          </p:cNvPr>
          <p:cNvSpPr txBox="1"/>
          <p:nvPr/>
        </p:nvSpPr>
        <p:spPr>
          <a:xfrm>
            <a:off x="658371" y="5925312"/>
            <a:ext cx="3428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This map shows that Curlews have been lost from much of Ireland and western and lowland UK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3E7A36-1198-1E4D-9FC8-55D84D98562B}"/>
              </a:ext>
            </a:extLst>
          </p:cNvPr>
          <p:cNvSpPr txBox="1"/>
          <p:nvPr/>
        </p:nvSpPr>
        <p:spPr>
          <a:xfrm>
            <a:off x="5056661" y="5925312"/>
            <a:ext cx="3428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This map shows that Curlews are declining in abundance across most of their remaining range</a:t>
            </a:r>
          </a:p>
        </p:txBody>
      </p:sp>
    </p:spTree>
    <p:extLst>
      <p:ext uri="{BB962C8B-B14F-4D97-AF65-F5344CB8AC3E}">
        <p14:creationId xmlns:p14="http://schemas.microsoft.com/office/powerpoint/2010/main" val="269616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Threats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789744-D9EB-0241-A58E-8B3267E7B170}"/>
              </a:ext>
            </a:extLst>
          </p:cNvPr>
          <p:cNvSpPr txBox="1"/>
          <p:nvPr/>
        </p:nvSpPr>
        <p:spPr>
          <a:xfrm>
            <a:off x="169164" y="1180279"/>
            <a:ext cx="415039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Adult annual survival is generally very high (90%)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Recent declines are therefore primarily due to habitat loss and poor nesting success: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Habitat loss and degradation includes urban development, grassland intensification, drainage, afforestation and peat extraction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Some agricultural practices such as early rolling and cutting of grass for silage lead to direct loss of eggs and chicks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Abundant generalist predators such as Foxes and Carrion Crows are key threats at the egg and chick stage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Recreational disturbance may exclude birds from suitable habitat and can alert predators when birds are flushed off the nest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Climate change and extreme weather e.g. drying of breeding sites, inundation of coastal sites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0B929-7D3C-994F-ACF5-4B1298B8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99" y="3968585"/>
            <a:ext cx="3759222" cy="26535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0230E-5E42-7045-A640-270F08E2E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99" y="1089505"/>
            <a:ext cx="3758581" cy="27222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097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Conservation action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789744-D9EB-0241-A58E-8B3267E7B170}"/>
              </a:ext>
            </a:extLst>
          </p:cNvPr>
          <p:cNvSpPr txBox="1"/>
          <p:nvPr/>
        </p:nvSpPr>
        <p:spPr>
          <a:xfrm>
            <a:off x="293585" y="1135586"/>
            <a:ext cx="41503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Massive increase in awareness since 2015 paper in British Birds highlighted recent declines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Conservation action now being delivered in most important Curlew areas, including: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Habitat management at landscape-scale, e.g. by Farmer Clusters and on nature reserves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Predator exclusion and control, e.g. nest fencing, targeted culling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New techniques for survey and monitoring, e.g. satellite tracking, nest cameras, temp loggers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Head-starting, involving captive rearing of chicks before release back into the wild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Suitable mitigation solutions identified where designated sites for Curlews are impacted by development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Public awareness through media engagement and events such as World Curlew Day</a:t>
            </a:r>
          </a:p>
          <a:p>
            <a:pPr algn="just"/>
            <a:endParaRPr lang="en-US" sz="1400" dirty="0"/>
          </a:p>
        </p:txBody>
      </p:sp>
      <p:pic>
        <p:nvPicPr>
          <p:cNvPr id="8" name="Picture 7" descr="BB_Curlew_cover.png">
            <a:extLst>
              <a:ext uri="{FF2B5EF4-FFF2-40B4-BE49-F238E27FC236}">
                <a16:creationId xmlns:a16="http://schemas.microsoft.com/office/drawing/2014/main" id="{3A54E479-26F0-264C-ADE1-AE7B14C2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84" y="1149602"/>
            <a:ext cx="3690794" cy="54448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546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Origin and aims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5A67261-E5B1-6243-8FB7-3353E624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6" y="1184238"/>
            <a:ext cx="3909849" cy="27660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174543-2CE5-4649-B36A-11EB5C3222FE}"/>
              </a:ext>
            </a:extLst>
          </p:cNvPr>
          <p:cNvSpPr txBox="1"/>
          <p:nvPr/>
        </p:nvSpPr>
        <p:spPr>
          <a:xfrm>
            <a:off x="4540469" y="1202904"/>
            <a:ext cx="41503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Curlew summits in 2018-20 hosted by HRH The Prince of Wales at </a:t>
            </a:r>
            <a:r>
              <a:rPr lang="en-US" sz="1400" dirty="0" err="1"/>
              <a:t>Dartmoor</a:t>
            </a:r>
            <a:r>
              <a:rPr lang="en-US" sz="1400" dirty="0"/>
              <a:t> and Highgrove House, and by UK Government at 10 Downing Street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Key outcome was a shared desire for a </a:t>
            </a:r>
            <a:r>
              <a:rPr lang="en-US" sz="1400" dirty="0" err="1"/>
              <a:t>co-ordinating</a:t>
            </a:r>
            <a:r>
              <a:rPr lang="en-US" sz="1400" dirty="0"/>
              <a:t> body for Curlew conservation in England: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The Curlew Recovery Partnership (CRP) was officially launched on 01 March 2021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Initial funding from Defra of £60k and additional funding from WWT allowed a full-time manager to be employed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GB" sz="1400" i="1" dirty="0"/>
              <a:t>CRP provides co-ordination and support to those engaged in Curlew conservation, while also providing benefits for other threatened species and habitats and helping people to connect with nature. </a:t>
            </a:r>
          </a:p>
          <a:p>
            <a:pPr marL="342900" indent="-342900" algn="just">
              <a:buFont typeface="+mj-lt"/>
              <a:buAutoNum type="arabicPeriod"/>
            </a:pPr>
            <a:endParaRPr lang="en-GB" sz="1400" i="1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/>
              <a:t>CRP acts as a central hub and provides free-to-access resources and advice for anyone involved in Curlew conservation, e.g. farmers, gamekeepers, ornithologists, researchers and policy-makers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8858E9-E2E9-5746-A53D-258B7CE9D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36" y="4074761"/>
            <a:ext cx="3909850" cy="26065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B312BE-028F-9146-816F-670F7CCB492C}"/>
              </a:ext>
            </a:extLst>
          </p:cNvPr>
          <p:cNvSpPr txBox="1"/>
          <p:nvPr/>
        </p:nvSpPr>
        <p:spPr>
          <a:xfrm>
            <a:off x="453132" y="4074761"/>
            <a:ext cx="115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WWT</a:t>
            </a:r>
          </a:p>
        </p:txBody>
      </p:sp>
    </p:spTree>
    <p:extLst>
      <p:ext uri="{BB962C8B-B14F-4D97-AF65-F5344CB8AC3E}">
        <p14:creationId xmlns:p14="http://schemas.microsoft.com/office/powerpoint/2010/main" val="160568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Steering Group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1AC695F-D74D-BD48-A838-D50BEBFD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77" y="2164863"/>
            <a:ext cx="4869646" cy="37604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379E0-4600-334A-B145-9D52D24B6CA8}"/>
              </a:ext>
            </a:extLst>
          </p:cNvPr>
          <p:cNvSpPr txBox="1"/>
          <p:nvPr/>
        </p:nvSpPr>
        <p:spPr>
          <a:xfrm>
            <a:off x="482512" y="2416590"/>
            <a:ext cx="1413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Chair</a:t>
            </a:r>
          </a:p>
          <a:p>
            <a:pPr algn="ctr"/>
            <a:r>
              <a:rPr lang="en-US" dirty="0"/>
              <a:t>Mary Colwell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E7E56-F804-8A4C-B1B3-A1A6CACAAEDA}"/>
              </a:ext>
            </a:extLst>
          </p:cNvPr>
          <p:cNvSpPr txBox="1"/>
          <p:nvPr/>
        </p:nvSpPr>
        <p:spPr>
          <a:xfrm>
            <a:off x="7034686" y="2409501"/>
            <a:ext cx="1872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Manager</a:t>
            </a:r>
          </a:p>
          <a:p>
            <a:pPr algn="ctr"/>
            <a:r>
              <a:rPr lang="en-US" dirty="0"/>
              <a:t>Prof Russell Wynn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9F206-6A4E-D849-B1D8-1598C9728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607" y="3212117"/>
            <a:ext cx="1756643" cy="23786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7B4C13-2C04-E54B-8699-89089A360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92" y="3212117"/>
            <a:ext cx="1644912" cy="2374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C2F7BB-BA82-D64D-B077-ECCEFDD8D6DB}"/>
              </a:ext>
            </a:extLst>
          </p:cNvPr>
          <p:cNvSpPr txBox="1"/>
          <p:nvPr/>
        </p:nvSpPr>
        <p:spPr>
          <a:xfrm>
            <a:off x="2137177" y="1149073"/>
            <a:ext cx="486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CRP Steering Group comprises nine </a:t>
            </a:r>
            <a:r>
              <a:rPr lang="en-US" dirty="0" err="1"/>
              <a:t>organisations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that represent a wide range of interests in Curlew conservation </a:t>
            </a:r>
          </a:p>
        </p:txBody>
      </p:sp>
    </p:spTree>
    <p:extLst>
      <p:ext uri="{BB962C8B-B14F-4D97-AF65-F5344CB8AC3E}">
        <p14:creationId xmlns:p14="http://schemas.microsoft.com/office/powerpoint/2010/main" val="404781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Engagement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06FFB2-B176-0948-A999-B406492F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26956"/>
            <a:ext cx="4150399" cy="23674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3F8D4-9EB4-E74D-A35A-7921576065EC}"/>
              </a:ext>
            </a:extLst>
          </p:cNvPr>
          <p:cNvSpPr txBox="1"/>
          <p:nvPr/>
        </p:nvSpPr>
        <p:spPr>
          <a:xfrm>
            <a:off x="4572000" y="1140149"/>
            <a:ext cx="41503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CRP network already has over 210 contacts representing several hundred Curlew enthusiasts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CRP website, blog, and social media streams are live and attracting a growing audience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CRP delivered an online seminar as a contribution to World Curlew Day on 21 Apr 2021 – guest speaker videos uploaded to CRP YouTube channel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CRP is sponsoring Curlew Cam 2021, which is a live webcam of a Curlew nest co-ordinated by Curlew Country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92A507-3A7C-AA45-BB8D-EC020F3E3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22" y="1062528"/>
            <a:ext cx="3966648" cy="55533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247792-4409-D84C-BB72-18B7A0D55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465" y="2366784"/>
            <a:ext cx="814805" cy="8148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6422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</TotalTime>
  <Words>1010</Words>
  <Application>Microsoft Macintosh PowerPoint</Application>
  <PresentationFormat>On-screen Show (4:3)</PresentationFormat>
  <Paragraphs>122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Wynn</dc:creator>
  <cp:lastModifiedBy>Russell Wynn</cp:lastModifiedBy>
  <cp:revision>48</cp:revision>
  <dcterms:created xsi:type="dcterms:W3CDTF">2021-04-29T13:10:36Z</dcterms:created>
  <dcterms:modified xsi:type="dcterms:W3CDTF">2021-05-28T14:07:03Z</dcterms:modified>
</cp:coreProperties>
</file>